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84" r:id="rId6"/>
    <p:sldId id="283" r:id="rId7"/>
    <p:sldId id="263" r:id="rId8"/>
    <p:sldId id="282" r:id="rId9"/>
    <p:sldId id="265" r:id="rId10"/>
    <p:sldId id="266" r:id="rId11"/>
    <p:sldId id="281" r:id="rId12"/>
    <p:sldId id="267" r:id="rId13"/>
    <p:sldId id="280" r:id="rId14"/>
    <p:sldId id="279" r:id="rId15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51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du.glogster.com/glog/zvuk-5dee8abc67675/32lica0wi3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32f5c1ff-d411-4ca4-a3b1-d6c39a850abf/assets/video/nc3_t4_zvuk_-_muzikalne_case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-sfera.hr/dodatni-digitalni-sadrzaji/32f5c1ff-d411-4ca4-a3b1-d6c39a850abf/assets/video/nc3_t4_tonovi_i_sumovi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scak.cz/data/android/physicsatschool/templateimg.php?s=kv_rychlost_zvuku&amp;l=h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8A79E0-E28F-494B-A36F-95F850108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Zvučni valovi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AB41FE7-25ED-481B-B162-109F943D4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VALOVI </a:t>
            </a:r>
          </a:p>
        </p:txBody>
      </p:sp>
    </p:spTree>
    <p:extLst>
      <p:ext uri="{BB962C8B-B14F-4D97-AF65-F5344CB8AC3E}">
        <p14:creationId xmlns:p14="http://schemas.microsoft.com/office/powerpoint/2010/main" xmlns="" val="2213115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F3C3D374-9F9D-4DC8-B17E-B45F96A0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11" y="731835"/>
            <a:ext cx="10515600" cy="1138360"/>
          </a:xfrm>
        </p:spPr>
        <p:txBody>
          <a:bodyPr>
            <a:normAutofit/>
          </a:bodyPr>
          <a:lstStyle/>
          <a:p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Ultrazvuk i </a:t>
            </a:r>
            <a:r>
              <a:rPr lang="hr-HR" altLang="sr-Latn-RS" b="1" dirty="0" err="1">
                <a:latin typeface="Gadugi" panose="020B0502040204020203" pitchFamily="34" charset="0"/>
                <a:ea typeface="Gadugi" panose="020B0502040204020203" pitchFamily="34" charset="0"/>
              </a:rPr>
              <a:t>infrazvuk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B41D5E-E240-4BC6-929D-2227C5D6F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3" y="1364762"/>
            <a:ext cx="9003324" cy="476140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hr-HR" b="1" dirty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Visina tona ovisi o frekvenciji izvora uz stalnu brzinu zvučnoga vala.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ULTRAZVUK</a:t>
            </a:r>
            <a:r>
              <a:rPr lang="hr-HR" altLang="sr-Latn-RS" b="1" dirty="0">
                <a:solidFill>
                  <a:srgbClr val="000099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- zvučni valovi s frekvencijom većom od  20 000 Hz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INFRAZVUK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- </a:t>
            </a:r>
            <a:r>
              <a:rPr lang="en-US" altLang="sr-Latn-RS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zvučni valovi frekvencije niže od </a:t>
            </a:r>
            <a:r>
              <a:rPr lang="en-US" altLang="sr-Latn-RS" b="1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20 Hz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.</a:t>
            </a:r>
            <a:endParaRPr lang="en-US" altLang="sr-Latn-RS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244" name="Picture 3" descr="250.tif">
            <a:extLst>
              <a:ext uri="{FF2B5EF4-FFF2-40B4-BE49-F238E27FC236}">
                <a16:creationId xmlns:a16="http://schemas.microsoft.com/office/drawing/2014/main" xmlns="" id="{2305C5C7-A792-4850-B58C-00A20C6A3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2275" y="1361245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37ADC571-D26D-41C4-8428-CEA1D2D4B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338" y="2175220"/>
            <a:ext cx="5414208" cy="378832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0ED5D23-4F6F-44DA-94F1-62AD3D3AE267}"/>
              </a:ext>
            </a:extLst>
          </p:cNvPr>
          <p:cNvSpPr/>
          <p:nvPr/>
        </p:nvSpPr>
        <p:spPr>
          <a:xfrm>
            <a:off x="492369" y="1181919"/>
            <a:ext cx="1045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 Naše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uho čuje zvuk frekvencija od 16 Hz do 20 000 Hz. </a:t>
            </a:r>
          </a:p>
        </p:txBody>
      </p:sp>
    </p:spTree>
    <p:extLst>
      <p:ext uri="{BB962C8B-B14F-4D97-AF65-F5344CB8AC3E}">
        <p14:creationId xmlns:p14="http://schemas.microsoft.com/office/powerpoint/2010/main" xmlns="" val="1177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8D24FFFF-6162-462A-9E0D-80D9F00E1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41" y="3103062"/>
            <a:ext cx="8086725" cy="3190875"/>
          </a:xfrm>
          <a:prstGeom prst="rect">
            <a:avLst/>
          </a:prstGeom>
        </p:spPr>
      </p:pic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FB934E6E-A1A5-4BE2-9843-9846C687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04" y="564063"/>
            <a:ext cx="10515600" cy="1138360"/>
          </a:xfrm>
        </p:spPr>
        <p:txBody>
          <a:bodyPr/>
          <a:lstStyle/>
          <a:p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Razine zvuka i zagađenje bukom 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xmlns="" id="{C9E939A7-A33E-4EB3-964C-E90192FA1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52" y="1560411"/>
            <a:ext cx="10515600" cy="4351338"/>
          </a:xfrm>
        </p:spPr>
        <p:txBody>
          <a:bodyPr/>
          <a:lstStyle/>
          <a:p>
            <a:pPr>
              <a:lnSpc>
                <a:spcPts val="336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Primjenjujete li upute upozorenja o sigurnome korištenju slušalica na mobitelu?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Koji su najčešći zvučni onečišćivači u vašem okruženju?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0A53D44-B697-496E-8A63-5490BEDBA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58" y="1253331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/>
              <a:t>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Razina zvuka iskazuje se jedinicom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bel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(znak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B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), a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 decibel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(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dB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)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je deset puta manja jedinica od bela.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Što je veća zvučna energija to je veći tlak koji valovi zvuka proizvode na čovječje tijelo.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Zagađenje zvukom ugrožava zdravlje ljudi pa i sam okoliš, životinjski i biljni svijet.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082351" y="751544"/>
            <a:ext cx="10207625" cy="1325563"/>
          </a:xfrm>
        </p:spPr>
        <p:txBody>
          <a:bodyPr>
            <a:noAutofit/>
          </a:bodyPr>
          <a:lstStyle/>
          <a:p>
            <a:pPr algn="ctr"/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Klikom na interaktivnu umnu mapu ponovite ključne pojmove i provjerite znanje </a:t>
            </a:r>
          </a:p>
        </p:txBody>
      </p:sp>
      <p:pic>
        <p:nvPicPr>
          <p:cNvPr id="2" name="Slika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8120" y="2077107"/>
            <a:ext cx="5794967" cy="41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92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xmlns="" id="{0549ED89-FA3D-47FD-B268-928DA84AD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24" y="973337"/>
            <a:ext cx="555908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altLang="sr-Latn-RS" sz="3200" b="1" dirty="0">
                <a:latin typeface="Gadugi" panose="020B0502040204020203" pitchFamily="34" charset="0"/>
                <a:ea typeface="Gadugi" panose="020B0502040204020203" pitchFamily="34" charset="0"/>
              </a:rPr>
              <a:t>Pokus</a:t>
            </a: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: Glazbena viljuška</a:t>
            </a:r>
          </a:p>
          <a:p>
            <a:pPr marL="0" indent="0">
              <a:buNone/>
            </a:pPr>
            <a:endParaRPr lang="hr-HR" altLang="sr-Latn-RS" sz="32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Što se dogodi kada batićem udarite po glazbenoj viljušci?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Kako nastaje zvuk?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Kako se zvuk prenosi do nas?</a:t>
            </a:r>
          </a:p>
        </p:txBody>
      </p:sp>
      <p:pic>
        <p:nvPicPr>
          <p:cNvPr id="3075" name="Picture 3" descr="SnapShot(661).jpg">
            <a:extLst>
              <a:ext uri="{FF2B5EF4-FFF2-40B4-BE49-F238E27FC236}">
                <a16:creationId xmlns:a16="http://schemas.microsoft.com/office/drawing/2014/main" xmlns="" id="{F5F7955D-1333-4C4B-93AB-7A3614EB1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6" t="2800" r="34251" b="3149"/>
          <a:stretch>
            <a:fillRect/>
          </a:stretch>
        </p:blipFill>
        <p:spPr bwMode="auto">
          <a:xfrm>
            <a:off x="6054706" y="1735931"/>
            <a:ext cx="399415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Hp\Downloads\clapperboard-311792_1280.png">
            <a:hlinkClick r:id="rId3"/>
            <a:extLst>
              <a:ext uri="{FF2B5EF4-FFF2-40B4-BE49-F238E27FC236}">
                <a16:creationId xmlns:a16="http://schemas.microsoft.com/office/drawing/2014/main" xmlns="" id="{0CD324D9-7205-4BDF-97D2-4969E7AA78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1137" y="973337"/>
            <a:ext cx="1071676" cy="10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F4BC48-1B2D-4EE3-8054-EFBB8C02163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31137" y="1989290"/>
            <a:ext cx="1212399" cy="73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BD9BE43D-D29E-4F3D-B73A-F4A0663CE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728" y="2536653"/>
            <a:ext cx="7591425" cy="383857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0563DA8A-B10E-404F-8612-257810422921}"/>
              </a:ext>
            </a:extLst>
          </p:cNvPr>
          <p:cNvSpPr/>
          <p:nvPr/>
        </p:nvSpPr>
        <p:spPr>
          <a:xfrm>
            <a:off x="881574" y="927520"/>
            <a:ext cx="9781735" cy="131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Zvuk nastaje titranjem čestica sredstva.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Zvučni se valovi šire na sve strane oko zvučnoga izvora.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92C9EE49-424E-4328-9AF6-4E67915D8750}"/>
              </a:ext>
            </a:extLst>
          </p:cNvPr>
          <p:cNvSpPr txBox="1"/>
          <p:nvPr/>
        </p:nvSpPr>
        <p:spPr>
          <a:xfrm>
            <a:off x="689316" y="683869"/>
            <a:ext cx="9355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latin typeface="Gadugi" panose="020B0502040204020203" pitchFamily="34" charset="0"/>
                <a:ea typeface="Gadugi" panose="020B0502040204020203" pitchFamily="34" charset="0"/>
              </a:rPr>
              <a:t>Zvučni val je </a:t>
            </a:r>
            <a:r>
              <a:rPr lang="hr-HR" sz="44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longitudinalan </a:t>
            </a:r>
            <a:r>
              <a:rPr lang="hr-HR" sz="4400" b="1" dirty="0">
                <a:latin typeface="Gadugi" panose="020B0502040204020203" pitchFamily="34" charset="0"/>
                <a:ea typeface="Gadugi" panose="020B0502040204020203" pitchFamily="34" charset="0"/>
              </a:rPr>
              <a:t>val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05F57DEC-87ED-4EE8-B270-152A031A5B99}"/>
              </a:ext>
            </a:extLst>
          </p:cNvPr>
          <p:cNvSpPr txBox="1"/>
          <p:nvPr/>
        </p:nvSpPr>
        <p:spPr>
          <a:xfrm>
            <a:off x="534571" y="1587918"/>
            <a:ext cx="10086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Čestice zraka titraju u smjeru širenja vala.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Zbog takvog gibanja čestice zraka </a:t>
            </a:r>
            <a:r>
              <a:rPr lang="hr-HR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izmjenično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se zgušnjavaju i razrjeđuju i čine </a:t>
            </a:r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longitudinalan val.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99F1D326-3945-4646-827E-21B9C383CCAE}"/>
              </a:ext>
            </a:extLst>
          </p:cNvPr>
          <p:cNvSpPr/>
          <p:nvPr/>
        </p:nvSpPr>
        <p:spPr>
          <a:xfrm>
            <a:off x="534571" y="4819915"/>
            <a:ext cx="10771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Zvuk je longitudinalan val koji se širi nekim sredstvom.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50AF70C8-C9D8-4138-83C9-B53EB7C85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477" y="1654738"/>
            <a:ext cx="7993602" cy="4109161"/>
          </a:xfrm>
          <a:prstGeom prst="rect">
            <a:avLst/>
          </a:prstGeom>
        </p:spPr>
      </p:pic>
      <p:sp>
        <p:nvSpPr>
          <p:cNvPr id="3" name="TekstniOkvir 1">
            <a:extLst>
              <a:ext uri="{FF2B5EF4-FFF2-40B4-BE49-F238E27FC236}">
                <a16:creationId xmlns:a16="http://schemas.microsoft.com/office/drawing/2014/main" xmlns="" id="{92C9EE49-424E-4328-9AF6-4E67915D8750}"/>
              </a:ext>
            </a:extLst>
          </p:cNvPr>
          <p:cNvSpPr txBox="1"/>
          <p:nvPr/>
        </p:nvSpPr>
        <p:spPr>
          <a:xfrm>
            <a:off x="689316" y="683869"/>
            <a:ext cx="9355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Istražite</a:t>
            </a:r>
            <a:endParaRPr lang="hr-HR" sz="44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55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0412E9-BC75-4342-8CE7-48332E39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37" y="681037"/>
            <a:ext cx="10515600" cy="1138360"/>
          </a:xfrm>
        </p:spPr>
        <p:txBody>
          <a:bodyPr/>
          <a:lstStyle/>
          <a:p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Šum i ton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4605223-0961-4616-8309-217E44FE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47" y="1505382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Šum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– nepravilno titranje izvora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Ton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– pravilno titranje izvora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Ton je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zvuk stalne frekvencije.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2" descr="C:\Users\Hp\Downloads\clapperboard-311792_1280.png">
            <a:hlinkClick r:id="rId2"/>
            <a:extLst>
              <a:ext uri="{FF2B5EF4-FFF2-40B4-BE49-F238E27FC236}">
                <a16:creationId xmlns:a16="http://schemas.microsoft.com/office/drawing/2014/main" xmlns="" id="{7F07B12B-FBB1-459A-97A4-5A863BA174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8910" y="997406"/>
            <a:ext cx="1071676" cy="10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C0E3AC6-CFAB-4D3E-86F6-2A96078B6D1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8548" y="2262994"/>
            <a:ext cx="1212399" cy="73798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0B38971-280C-4A11-8041-73D74BA7CDC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9794" y="3965839"/>
            <a:ext cx="3802711" cy="215697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A84C871-D6ED-4D4B-BAD1-C61C20065A7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3152" y="3930407"/>
            <a:ext cx="3307177" cy="20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65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D54508-21CC-4B21-B7DF-30C14B74B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96" y="1605268"/>
            <a:ext cx="10515600" cy="4351338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Može li se zvuk širiti kroz zrakoprazan prostor (vakuum)?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U vakuumu nema molekula i atoma koji bi titranjem prenosili zvuk pa zato i na Mjesecu i u svemiru vlada tišina. </a:t>
            </a:r>
            <a:endParaRPr lang="hr-HR" sz="32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  Zvuk se ne širi vakuumom.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ED3D8A94-7B5B-44B1-ACBD-FABD65814095}"/>
              </a:ext>
            </a:extLst>
          </p:cNvPr>
          <p:cNvSpPr txBox="1"/>
          <p:nvPr/>
        </p:nvSpPr>
        <p:spPr>
          <a:xfrm>
            <a:off x="317696" y="670283"/>
            <a:ext cx="6372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latin typeface="Gadugi" panose="020B0502040204020203" pitchFamily="34" charset="0"/>
                <a:ea typeface="Gadugi" panose="020B0502040204020203" pitchFamily="34" charset="0"/>
              </a:rPr>
              <a:t>U svemiru je tišina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616DFFA-07DE-4FEE-AC0D-C5B1138F0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450" y="2847252"/>
            <a:ext cx="2853251" cy="3020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F0D06E-C359-4B23-BE98-D439D505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578131"/>
            <a:ext cx="10515600" cy="1138360"/>
          </a:xfrm>
        </p:spPr>
        <p:txBody>
          <a:bodyPr/>
          <a:lstStyle/>
          <a:p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Koliko se brzo giba zvuk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E528160-AB14-4864-A505-119D59B52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9" y="1632317"/>
            <a:ext cx="6786489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Brzina zvuka ovisi o svojstvima sredstva kojim se zvuk širi.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Zvučni se valovi u istome sredstvu šire stalnom brzinom.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Promjenom sredstva promijeni se valna duljina zvučnoga vala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1871FA8-B6FF-4C12-A65D-80F14601B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" r="2753" b="1661"/>
          <a:stretch/>
        </p:blipFill>
        <p:spPr>
          <a:xfrm>
            <a:off x="7202658" y="2198816"/>
            <a:ext cx="3938953" cy="3784838"/>
          </a:xfrm>
          <a:prstGeom prst="rect">
            <a:avLst/>
          </a:prstGeom>
        </p:spPr>
      </p:pic>
      <p:pic>
        <p:nvPicPr>
          <p:cNvPr id="5" name="Slika 4">
            <a:hlinkClick r:id="rId3"/>
            <a:extLst>
              <a:ext uri="{FF2B5EF4-FFF2-40B4-BE49-F238E27FC236}">
                <a16:creationId xmlns:a16="http://schemas.microsoft.com/office/drawing/2014/main" xmlns="" id="{273EB00F-6612-4009-8A1C-067B338412E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31769" y="735416"/>
            <a:ext cx="859155" cy="981075"/>
          </a:xfrm>
          <a:prstGeom prst="rect">
            <a:avLst/>
          </a:prstGeom>
        </p:spPr>
      </p:pic>
      <p:sp>
        <p:nvSpPr>
          <p:cNvPr id="6" name="Tekstni okvir 2">
            <a:extLst>
              <a:ext uri="{FF2B5EF4-FFF2-40B4-BE49-F238E27FC236}">
                <a16:creationId xmlns:a16="http://schemas.microsoft.com/office/drawing/2014/main" xmlns="" id="{6FE1743C-6279-408C-8467-5B09982EF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9747" y="1762137"/>
            <a:ext cx="1020627" cy="6140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Virtualno</a:t>
            </a:r>
          </a:p>
          <a:p>
            <a:pPr algn="ctr">
              <a:lnSpc>
                <a:spcPct val="107000"/>
              </a:lnSpc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</a:t>
            </a:r>
          </a:p>
        </p:txBody>
      </p:sp>
    </p:spTree>
    <p:extLst>
      <p:ext uri="{BB962C8B-B14F-4D97-AF65-F5344CB8AC3E}">
        <p14:creationId xmlns:p14="http://schemas.microsoft.com/office/powerpoint/2010/main" xmlns="" val="13355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B88A5B23-1C0B-42AF-B1F0-D343F372C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6" y="1600202"/>
            <a:ext cx="8291513" cy="11148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Što je potrebno da čujemo jeku?</a:t>
            </a:r>
          </a:p>
          <a:p>
            <a:pPr>
              <a:buFontTx/>
              <a:buNone/>
            </a:pPr>
            <a:endParaRPr lang="hr-HR" altLang="sr-Latn-R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AE1A4523-FC26-4E70-87F3-2A25F73ACFA3}"/>
              </a:ext>
            </a:extLst>
          </p:cNvPr>
          <p:cNvSpPr txBox="1"/>
          <p:nvPr/>
        </p:nvSpPr>
        <p:spPr>
          <a:xfrm>
            <a:off x="661181" y="731836"/>
            <a:ext cx="3685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latin typeface="Gadugi" panose="020B0502040204020203" pitchFamily="34" charset="0"/>
                <a:ea typeface="Gadugi" panose="020B0502040204020203" pitchFamily="34" charset="0"/>
              </a:rPr>
              <a:t>Jeka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F8E1AE0-91E7-4490-A637-8D63AD1D2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821" y="2326446"/>
            <a:ext cx="3438525" cy="261937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61C14741-B8BE-4B28-A624-3DD2D435287E}"/>
              </a:ext>
            </a:extLst>
          </p:cNvPr>
          <p:cNvSpPr/>
          <p:nvPr/>
        </p:nvSpPr>
        <p:spPr>
          <a:xfrm>
            <a:off x="844062" y="5103554"/>
            <a:ext cx="10578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Jeka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 je odbijeni zvuk koji čujemo ako smo dovoljno udaljeni od zapreke.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350</Words>
  <Application>Microsoft Office PowerPoint</Application>
  <PresentationFormat>Custom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sustava Office</vt:lpstr>
      <vt:lpstr>Zvučni valovi </vt:lpstr>
      <vt:lpstr>Slide 2</vt:lpstr>
      <vt:lpstr>Slide 3</vt:lpstr>
      <vt:lpstr>Slide 4</vt:lpstr>
      <vt:lpstr>Slide 5</vt:lpstr>
      <vt:lpstr>Šum i ton </vt:lpstr>
      <vt:lpstr>Slide 7</vt:lpstr>
      <vt:lpstr>Koliko se brzo giba zvuk </vt:lpstr>
      <vt:lpstr>Slide 9</vt:lpstr>
      <vt:lpstr>Ultrazvuk i infrazvuk </vt:lpstr>
      <vt:lpstr>Slide 11</vt:lpstr>
      <vt:lpstr>Razine zvuka i zagađenje bukom </vt:lpstr>
      <vt:lpstr>Slide 13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Proučimo valove</dc:title>
  <dc:creator>ProBook 4540</dc:creator>
  <cp:lastModifiedBy>sk-iloncarek</cp:lastModifiedBy>
  <cp:revision>18</cp:revision>
  <dcterms:modified xsi:type="dcterms:W3CDTF">2021-04-29T13:53:03Z</dcterms:modified>
</cp:coreProperties>
</file>